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4" r:id="rId6"/>
    <p:sldId id="261" r:id="rId7"/>
    <p:sldId id="262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E8F94A-B646-49D7-8B6E-B3838DAA659D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5BEE91A-C276-4D06-86DA-BF8600FE77D4}">
      <dgm:prSet/>
      <dgm:spPr/>
      <dgm:t>
        <a:bodyPr/>
        <a:lstStyle/>
        <a:p>
          <a:r>
            <a:rPr lang="en-US"/>
            <a:t>Bullet points or separated paragraphs</a:t>
          </a:r>
        </a:p>
      </dgm:t>
    </dgm:pt>
    <dgm:pt modelId="{D24D9154-159E-4043-823F-4E5F41704EB6}" type="parTrans" cxnId="{5F8EAFD8-49E2-4EE2-9241-36582677224E}">
      <dgm:prSet/>
      <dgm:spPr/>
      <dgm:t>
        <a:bodyPr/>
        <a:lstStyle/>
        <a:p>
          <a:endParaRPr lang="en-US"/>
        </a:p>
      </dgm:t>
    </dgm:pt>
    <dgm:pt modelId="{8162DB1F-3151-4FF4-8A9A-F84422FB9B7A}" type="sibTrans" cxnId="{5F8EAFD8-49E2-4EE2-9241-36582677224E}">
      <dgm:prSet/>
      <dgm:spPr/>
      <dgm:t>
        <a:bodyPr/>
        <a:lstStyle/>
        <a:p>
          <a:endParaRPr lang="en-US"/>
        </a:p>
      </dgm:t>
    </dgm:pt>
    <dgm:pt modelId="{40DD896B-DF3C-44F9-B5F6-9E2C155730CD}">
      <dgm:prSet/>
      <dgm:spPr/>
      <dgm:t>
        <a:bodyPr/>
        <a:lstStyle/>
        <a:p>
          <a:r>
            <a:rPr lang="en-US"/>
            <a:t>60% graphics, 40% text</a:t>
          </a:r>
        </a:p>
      </dgm:t>
    </dgm:pt>
    <dgm:pt modelId="{995A34E0-A5AD-4469-AF1E-E8C408646E29}" type="parTrans" cxnId="{91FCC8B8-7A7F-4129-8762-15C4C1D6B5C0}">
      <dgm:prSet/>
      <dgm:spPr/>
      <dgm:t>
        <a:bodyPr/>
        <a:lstStyle/>
        <a:p>
          <a:endParaRPr lang="en-US"/>
        </a:p>
      </dgm:t>
    </dgm:pt>
    <dgm:pt modelId="{D99BF535-C71B-4447-821F-18AFDCC11CDC}" type="sibTrans" cxnId="{91FCC8B8-7A7F-4129-8762-15C4C1D6B5C0}">
      <dgm:prSet/>
      <dgm:spPr/>
      <dgm:t>
        <a:bodyPr/>
        <a:lstStyle/>
        <a:p>
          <a:endParaRPr lang="en-US"/>
        </a:p>
      </dgm:t>
    </dgm:pt>
    <dgm:pt modelId="{9ADB2EDF-DDCC-4A02-9AE5-FF63F11BCBF1}">
      <dgm:prSet/>
      <dgm:spPr/>
      <dgm:t>
        <a:bodyPr/>
        <a:lstStyle/>
        <a:p>
          <a:r>
            <a:rPr lang="en-US"/>
            <a:t>Use the poster template because it has the right dpi and dimensions, but modify as you wish.</a:t>
          </a:r>
        </a:p>
      </dgm:t>
    </dgm:pt>
    <dgm:pt modelId="{106D9EFC-0FBC-4CD7-8EA5-3752FD29FF12}" type="parTrans" cxnId="{C9E5FCC7-BCA1-4BD6-BC1C-0866C5AC16AC}">
      <dgm:prSet/>
      <dgm:spPr/>
      <dgm:t>
        <a:bodyPr/>
        <a:lstStyle/>
        <a:p>
          <a:endParaRPr lang="en-US"/>
        </a:p>
      </dgm:t>
    </dgm:pt>
    <dgm:pt modelId="{98E93389-88B3-45E6-A02E-D02B323BD31C}" type="sibTrans" cxnId="{C9E5FCC7-BCA1-4BD6-BC1C-0866C5AC16AC}">
      <dgm:prSet/>
      <dgm:spPr/>
      <dgm:t>
        <a:bodyPr/>
        <a:lstStyle/>
        <a:p>
          <a:endParaRPr lang="en-US"/>
        </a:p>
      </dgm:t>
    </dgm:pt>
    <dgm:pt modelId="{82882A89-A816-422C-89B4-23AF2CE952AB}">
      <dgm:prSet/>
      <dgm:spPr/>
      <dgm:t>
        <a:bodyPr/>
        <a:lstStyle/>
        <a:p>
          <a:r>
            <a:rPr lang="en-US"/>
            <a:t>Ideally, insert objects instead of copying and pasting them.</a:t>
          </a:r>
        </a:p>
      </dgm:t>
    </dgm:pt>
    <dgm:pt modelId="{CEFFE89B-50D1-413A-9CA5-BF811E5B3D48}" type="parTrans" cxnId="{FA5B07C1-7695-4547-87A5-B0EBF4793589}">
      <dgm:prSet/>
      <dgm:spPr/>
      <dgm:t>
        <a:bodyPr/>
        <a:lstStyle/>
        <a:p>
          <a:endParaRPr lang="en-US"/>
        </a:p>
      </dgm:t>
    </dgm:pt>
    <dgm:pt modelId="{C00E1DDE-89FE-4D76-AB7A-AFE0428962BA}" type="sibTrans" cxnId="{FA5B07C1-7695-4547-87A5-B0EBF4793589}">
      <dgm:prSet/>
      <dgm:spPr/>
      <dgm:t>
        <a:bodyPr/>
        <a:lstStyle/>
        <a:p>
          <a:endParaRPr lang="en-US"/>
        </a:p>
      </dgm:t>
    </dgm:pt>
    <dgm:pt modelId="{C98F69AB-63BE-4523-9C3B-9560A35A934A}" type="pres">
      <dgm:prSet presAssocID="{5CE8F94A-B646-49D7-8B6E-B3838DAA659D}" presName="matrix" presStyleCnt="0">
        <dgm:presLayoutVars>
          <dgm:chMax val="1"/>
          <dgm:dir/>
          <dgm:resizeHandles val="exact"/>
        </dgm:presLayoutVars>
      </dgm:prSet>
      <dgm:spPr/>
    </dgm:pt>
    <dgm:pt modelId="{B7EE7CF7-0F0F-4633-94BE-2ABFE55CDA2D}" type="pres">
      <dgm:prSet presAssocID="{5CE8F94A-B646-49D7-8B6E-B3838DAA659D}" presName="diamond" presStyleLbl="bgShp" presStyleIdx="0" presStyleCnt="1"/>
      <dgm:spPr/>
    </dgm:pt>
    <dgm:pt modelId="{7C692F73-A808-40EF-93CB-84F078FC9945}" type="pres">
      <dgm:prSet presAssocID="{5CE8F94A-B646-49D7-8B6E-B3838DAA659D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51EA87D-B427-4254-A9AC-43BFF1963389}" type="pres">
      <dgm:prSet presAssocID="{5CE8F94A-B646-49D7-8B6E-B3838DAA659D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BD241CA-995E-4A96-B418-0C13DDBA75A8}" type="pres">
      <dgm:prSet presAssocID="{5CE8F94A-B646-49D7-8B6E-B3838DAA659D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EEAAF93-92B8-4A5E-8E27-DDAC26B78209}" type="pres">
      <dgm:prSet presAssocID="{5CE8F94A-B646-49D7-8B6E-B3838DAA659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6815027-5E9D-40BC-886F-69BCCDE00336}" type="presOf" srcId="{9ADB2EDF-DDCC-4A02-9AE5-FF63F11BCBF1}" destId="{5BD241CA-995E-4A96-B418-0C13DDBA75A8}" srcOrd="0" destOrd="0" presId="urn:microsoft.com/office/officeart/2005/8/layout/matrix3"/>
    <dgm:cxn modelId="{3D16D068-09B9-46CF-BF09-A215B7FE55DF}" type="presOf" srcId="{82882A89-A816-422C-89B4-23AF2CE952AB}" destId="{EEEAAF93-92B8-4A5E-8E27-DDAC26B78209}" srcOrd="0" destOrd="0" presId="urn:microsoft.com/office/officeart/2005/8/layout/matrix3"/>
    <dgm:cxn modelId="{5455454C-4CE0-45CA-9B44-D4E6A3BC8E77}" type="presOf" srcId="{40DD896B-DF3C-44F9-B5F6-9E2C155730CD}" destId="{451EA87D-B427-4254-A9AC-43BFF1963389}" srcOrd="0" destOrd="0" presId="urn:microsoft.com/office/officeart/2005/8/layout/matrix3"/>
    <dgm:cxn modelId="{84AD3EB2-B16D-4897-9917-E435F85E3E21}" type="presOf" srcId="{15BEE91A-C276-4D06-86DA-BF8600FE77D4}" destId="{7C692F73-A808-40EF-93CB-84F078FC9945}" srcOrd="0" destOrd="0" presId="urn:microsoft.com/office/officeart/2005/8/layout/matrix3"/>
    <dgm:cxn modelId="{91FCC8B8-7A7F-4129-8762-15C4C1D6B5C0}" srcId="{5CE8F94A-B646-49D7-8B6E-B3838DAA659D}" destId="{40DD896B-DF3C-44F9-B5F6-9E2C155730CD}" srcOrd="1" destOrd="0" parTransId="{995A34E0-A5AD-4469-AF1E-E8C408646E29}" sibTransId="{D99BF535-C71B-4447-821F-18AFDCC11CDC}"/>
    <dgm:cxn modelId="{FA5B07C1-7695-4547-87A5-B0EBF4793589}" srcId="{5CE8F94A-B646-49D7-8B6E-B3838DAA659D}" destId="{82882A89-A816-422C-89B4-23AF2CE952AB}" srcOrd="3" destOrd="0" parTransId="{CEFFE89B-50D1-413A-9CA5-BF811E5B3D48}" sibTransId="{C00E1DDE-89FE-4D76-AB7A-AFE0428962BA}"/>
    <dgm:cxn modelId="{C9E5FCC7-BCA1-4BD6-BC1C-0866C5AC16AC}" srcId="{5CE8F94A-B646-49D7-8B6E-B3838DAA659D}" destId="{9ADB2EDF-DDCC-4A02-9AE5-FF63F11BCBF1}" srcOrd="2" destOrd="0" parTransId="{106D9EFC-0FBC-4CD7-8EA5-3752FD29FF12}" sibTransId="{98E93389-88B3-45E6-A02E-D02B323BD31C}"/>
    <dgm:cxn modelId="{5F8EAFD8-49E2-4EE2-9241-36582677224E}" srcId="{5CE8F94A-B646-49D7-8B6E-B3838DAA659D}" destId="{15BEE91A-C276-4D06-86DA-BF8600FE77D4}" srcOrd="0" destOrd="0" parTransId="{D24D9154-159E-4043-823F-4E5F41704EB6}" sibTransId="{8162DB1F-3151-4FF4-8A9A-F84422FB9B7A}"/>
    <dgm:cxn modelId="{3E69ACF1-25C6-4CB6-8238-1B69FAD1DDC5}" type="presOf" srcId="{5CE8F94A-B646-49D7-8B6E-B3838DAA659D}" destId="{C98F69AB-63BE-4523-9C3B-9560A35A934A}" srcOrd="0" destOrd="0" presId="urn:microsoft.com/office/officeart/2005/8/layout/matrix3"/>
    <dgm:cxn modelId="{6605C629-C58F-4E94-82E6-9DDBC3DE702B}" type="presParOf" srcId="{C98F69AB-63BE-4523-9C3B-9560A35A934A}" destId="{B7EE7CF7-0F0F-4633-94BE-2ABFE55CDA2D}" srcOrd="0" destOrd="0" presId="urn:microsoft.com/office/officeart/2005/8/layout/matrix3"/>
    <dgm:cxn modelId="{0FB45557-E4AF-49FE-AC52-BFBD0EADCAA3}" type="presParOf" srcId="{C98F69AB-63BE-4523-9C3B-9560A35A934A}" destId="{7C692F73-A808-40EF-93CB-84F078FC9945}" srcOrd="1" destOrd="0" presId="urn:microsoft.com/office/officeart/2005/8/layout/matrix3"/>
    <dgm:cxn modelId="{4FAF5E4D-59A3-4284-9DCF-439C1732ACDB}" type="presParOf" srcId="{C98F69AB-63BE-4523-9C3B-9560A35A934A}" destId="{451EA87D-B427-4254-A9AC-43BFF1963389}" srcOrd="2" destOrd="0" presId="urn:microsoft.com/office/officeart/2005/8/layout/matrix3"/>
    <dgm:cxn modelId="{ADF007B4-7FCE-467D-8C8A-12C964891BD7}" type="presParOf" srcId="{C98F69AB-63BE-4523-9C3B-9560A35A934A}" destId="{5BD241CA-995E-4A96-B418-0C13DDBA75A8}" srcOrd="3" destOrd="0" presId="urn:microsoft.com/office/officeart/2005/8/layout/matrix3"/>
    <dgm:cxn modelId="{90A5D524-64CE-4A8D-92EE-29544B475CB9}" type="presParOf" srcId="{C98F69AB-63BE-4523-9C3B-9560A35A934A}" destId="{EEEAAF93-92B8-4A5E-8E27-DDAC26B7820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E7CF7-0F0F-4633-94BE-2ABFE55CDA2D}">
      <dsp:nvSpPr>
        <dsp:cNvPr id="0" name=""/>
        <dsp:cNvSpPr/>
      </dsp:nvSpPr>
      <dsp:spPr>
        <a:xfrm>
          <a:off x="606456" y="0"/>
          <a:ext cx="5453920" cy="545392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692F73-A808-40EF-93CB-84F078FC9945}">
      <dsp:nvSpPr>
        <dsp:cNvPr id="0" name=""/>
        <dsp:cNvSpPr/>
      </dsp:nvSpPr>
      <dsp:spPr>
        <a:xfrm>
          <a:off x="1124578" y="518122"/>
          <a:ext cx="2127028" cy="21270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Bullet points or separated paragraphs</a:t>
          </a:r>
        </a:p>
      </dsp:txBody>
      <dsp:txXfrm>
        <a:off x="1228411" y="621955"/>
        <a:ext cx="1919362" cy="1919362"/>
      </dsp:txXfrm>
    </dsp:sp>
    <dsp:sp modelId="{451EA87D-B427-4254-A9AC-43BFF1963389}">
      <dsp:nvSpPr>
        <dsp:cNvPr id="0" name=""/>
        <dsp:cNvSpPr/>
      </dsp:nvSpPr>
      <dsp:spPr>
        <a:xfrm>
          <a:off x="3415225" y="518122"/>
          <a:ext cx="2127028" cy="21270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60% graphics, 40% text</a:t>
          </a:r>
        </a:p>
      </dsp:txBody>
      <dsp:txXfrm>
        <a:off x="3519058" y="621955"/>
        <a:ext cx="1919362" cy="1919362"/>
      </dsp:txXfrm>
    </dsp:sp>
    <dsp:sp modelId="{5BD241CA-995E-4A96-B418-0C13DDBA75A8}">
      <dsp:nvSpPr>
        <dsp:cNvPr id="0" name=""/>
        <dsp:cNvSpPr/>
      </dsp:nvSpPr>
      <dsp:spPr>
        <a:xfrm>
          <a:off x="1124578" y="2808768"/>
          <a:ext cx="2127028" cy="212702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Use the poster template because it has the right dpi and dimensions, but modify as you wish.</a:t>
          </a:r>
        </a:p>
      </dsp:txBody>
      <dsp:txXfrm>
        <a:off x="1228411" y="2912601"/>
        <a:ext cx="1919362" cy="1919362"/>
      </dsp:txXfrm>
    </dsp:sp>
    <dsp:sp modelId="{EEEAAF93-92B8-4A5E-8E27-DDAC26B78209}">
      <dsp:nvSpPr>
        <dsp:cNvPr id="0" name=""/>
        <dsp:cNvSpPr/>
      </dsp:nvSpPr>
      <dsp:spPr>
        <a:xfrm>
          <a:off x="3415225" y="2808768"/>
          <a:ext cx="2127028" cy="21270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Ideally, insert objects instead of copying and pasting them.</a:t>
          </a:r>
        </a:p>
      </dsp:txBody>
      <dsp:txXfrm>
        <a:off x="3519058" y="2912601"/>
        <a:ext cx="1919362" cy="1919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0EC20-9E04-8D01-9C24-6ADBE4AF6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D3D97-AEAF-51D4-DE4E-D2E98BE98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226C6-9492-0358-DFCE-C597BA57D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C880-BDE9-4361-85B5-E7C0D8DD21B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DD432-CDE0-322C-3828-57DB8EA33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BD3CC-3DAE-7BA6-8433-8C884BD2B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BFF-9BC2-4B73-BCE8-C710C423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3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41DAC-95E8-F830-D5A3-00EC7C091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95CD86-64CF-DCAE-0506-4A750F497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8A3E8-723D-A1B8-2385-1784D6DCF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C880-BDE9-4361-85B5-E7C0D8DD21B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3F3BF-E856-A7FA-51E5-235233410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977EB-7B9E-71FD-E596-D569EA7DB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BFF-9BC2-4B73-BCE8-C710C423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5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7458B7-2752-4D2C-7C83-25B22A196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6796A-5E40-D1B6-669E-0D0B0D2ED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04FEF-633F-FB40-D21F-5E2C5C45B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C880-BDE9-4361-85B5-E7C0D8DD21B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8DEE5-B39E-B782-C8EC-D11FE67E4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74F07-0175-44B8-55DF-FD785311D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BFF-9BC2-4B73-BCE8-C710C423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8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29FF3-DBF0-EB59-3534-95EC32F8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DDAC1-C640-9F26-0F77-A4A7719F6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F440E-234B-EA6A-7775-82BA90291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C880-BDE9-4361-85B5-E7C0D8DD21B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C146C-0E90-4599-D19B-FDCAAA721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7C21B-333F-503A-9A35-D0F4EA110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BFF-9BC2-4B73-BCE8-C710C423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8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AA31E-D56F-BA58-01CB-97AE01EED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B9F24-9EB7-37A3-D0B7-28EDA304D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88BA1-EC35-F945-F221-4FE19A77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C880-BDE9-4361-85B5-E7C0D8DD21B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B3D93-5084-8B90-9CC1-5319DAC41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4601C-B2FD-CF8F-7275-E4D00A9DC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BFF-9BC2-4B73-BCE8-C710C423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2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AA2CA-9D54-6AC6-CCEE-D4C2FD7FF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EAB70-F7FE-7F1F-F7A3-313E26308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53A3C4-3FE0-94F7-E200-F57773D1A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140B41-47B2-CFBF-A69D-9438B43A8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C880-BDE9-4361-85B5-E7C0D8DD21B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1E85C-8C16-BEF4-9B49-6AE38E519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5C680-444F-C09A-4DA9-B3ECDDE70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BFF-9BC2-4B73-BCE8-C710C423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5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9A3A3-F7F4-9511-969B-4A539AAF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9132C-E647-E318-1934-C99887888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E9B61-923F-D327-042B-FE3B1D842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89431A-EF37-1742-CE31-0BA77CEEDA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CAF55D-228C-DD16-9B91-5CE1F5CC1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C0BF96-6110-C09F-483F-B0912A78D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C880-BDE9-4361-85B5-E7C0D8DD21B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F1645A-8641-BDEF-0DB6-797647EC4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0FA205-3C78-DB70-392C-DF9E45D3C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BFF-9BC2-4B73-BCE8-C710C423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1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50BE8-19A3-16F4-0A2F-79F626054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A45C47-EB8F-877F-4AE1-A9AB78CD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C880-BDE9-4361-85B5-E7C0D8DD21B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C37A5-DDF1-296A-7A35-CB97EBA11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467505-8501-B3BB-E0F0-029E0F982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BFF-9BC2-4B73-BCE8-C710C423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0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C81DC5-B85C-6D11-8603-EC3DF23D5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C880-BDE9-4361-85B5-E7C0D8DD21B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439ED3-275E-E638-9C7D-965A3932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1D9BF-2CFA-E3BC-2454-8A1F1A80F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BFF-9BC2-4B73-BCE8-C710C423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62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E77A1-5064-874F-9754-9BB42CDF6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2502F-3FA2-9FFF-72DB-03D5EE800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4BE91-9807-6175-D987-6129CADD5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9406E-4223-86BE-17C7-C399C5DF8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C880-BDE9-4361-85B5-E7C0D8DD21B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AF4D9-4E54-D15F-677F-70730763E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F0EFE-2BB5-D44C-9FFE-BFBD9427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BFF-9BC2-4B73-BCE8-C710C423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7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E4A2B-AD22-4B78-1378-A9CBBB480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F386A5-E672-6B6F-B073-FDC1B8321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C8B63-8817-69A3-362B-79F279E49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8E74C-8874-AF5D-FAE3-299454EE5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C880-BDE9-4361-85B5-E7C0D8DD21B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D4FA0-D6F4-C210-C1D2-16235FB6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837C5-9553-24B4-A395-0A382C8AA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BFF-9BC2-4B73-BCE8-C710C423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2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B5C04A-6AE3-26C2-A9DF-B70D5D582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C24B0-0A6E-AD94-0E74-B2F618E06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E1AC8-A87B-683A-86A8-FB7451A1D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6EC880-BDE9-4361-85B5-E7C0D8DD21B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7FD5C-98A6-6B58-485B-B28029B6A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CB72C-C613-6521-8613-5E9F6E7FF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9D2BFF-9BC2-4B73-BCE8-C710C423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9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sucascades.edu/research/students/cascades-research-and-scholarship-symposiu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ndergradresearch.oregonstate.edu/how-make-poster" TargetMode="External"/><Relationship Id="rId2" Type="http://schemas.openxmlformats.org/officeDocument/2006/relationships/hyperlink" Target="https://oregonstate.box.com/s/733350f6vh0plkjpssybl58upm1741mb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BAED2D-1D84-7626-6A70-D2F4F30D6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Poster Tips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554057-29BF-EE91-9023-497187C569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478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92751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A516FE-8D70-4035-A425-D910783AA1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7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70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3DE767-D11F-4B24-F102-5988B4C28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04" y="0"/>
            <a:ext cx="6051803" cy="6705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C881BD-1FD3-BB98-4FA3-14DCF7A297F7}"/>
              </a:ext>
            </a:extLst>
          </p:cNvPr>
          <p:cNvSpPr txBox="1"/>
          <p:nvPr/>
        </p:nvSpPr>
        <p:spPr>
          <a:xfrm>
            <a:off x="6968971" y="2086252"/>
            <a:ext cx="44743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Title should be concise &amp; elicit interest.</a:t>
            </a:r>
          </a:p>
          <a:p>
            <a:endParaRPr lang="en-US" sz="2000" dirty="0"/>
          </a:p>
          <a:p>
            <a:r>
              <a:rPr lang="en-US" sz="2000" dirty="0"/>
              <a:t>Include authors plus affiliations (i.e., department/program)</a:t>
            </a:r>
          </a:p>
          <a:p>
            <a:endParaRPr lang="en-US" sz="2000" dirty="0"/>
          </a:p>
          <a:p>
            <a:r>
              <a:rPr lang="en-US" sz="2000" dirty="0"/>
              <a:t>Keep fonts and themes (e.g. colors, designs) somewhat consistent.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22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8E90B0-5C4C-2B94-72A4-6FA9D621F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Pointers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12499A-B1BE-DBDF-DED6-65C0BCB331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30952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5748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0786D-BE23-8D3D-CA4B-336BB4E29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poster include?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AD210-F545-07F7-A213-4FC0DE462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See Template – This can be downloaded at the Cascades Undergraduate Research Symposium website (link below). Please use this template to prepare your poster or it may not fit properly for printing.</a:t>
            </a:r>
          </a:p>
          <a:p>
            <a:r>
              <a:rPr lang="en-US" dirty="0"/>
              <a:t>OSU-Cascades Undergraduate Research Symposium website</a:t>
            </a:r>
          </a:p>
          <a:p>
            <a:pPr lvl="1"/>
            <a:r>
              <a:rPr lang="en-US" dirty="0">
                <a:hlinkClick r:id="rId2"/>
              </a:rPr>
              <a:t>https://osucascades.edu/research/students/cascades-research-and-scholarship-symposium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D8AC404-DF8A-331E-E576-775DCF54C67A}"/>
              </a:ext>
            </a:extLst>
          </p:cNvPr>
          <p:cNvSpPr txBox="1">
            <a:spLocks/>
          </p:cNvSpPr>
          <p:nvPr/>
        </p:nvSpPr>
        <p:spPr>
          <a:xfrm>
            <a:off x="838200" y="2883408"/>
            <a:ext cx="9834811" cy="1572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60644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67E22B-22D0-D5EA-1C7E-6781CE4CA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171" y="174934"/>
            <a:ext cx="7249885" cy="648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07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5C79F0-0D25-1224-1495-01E05DCE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298"/>
            <a:ext cx="10515600" cy="1325563"/>
          </a:xfrm>
        </p:spPr>
        <p:txBody>
          <a:bodyPr/>
          <a:lstStyle/>
          <a:p>
            <a:r>
              <a:rPr lang="en-US" dirty="0"/>
              <a:t>Don’t forget </a:t>
            </a:r>
            <a:r>
              <a:rPr lang="en-US" dirty="0" err="1"/>
              <a:t>citatons</a:t>
            </a:r>
            <a:r>
              <a:rPr lang="en-US" dirty="0"/>
              <a:t> &amp; acknowledgments!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FE0CA7-310D-D120-E5F7-E63486C77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Posters generally do not have to be too heavy on citations. Make sure all your citations are uniformly cited.</a:t>
            </a:r>
          </a:p>
          <a:p>
            <a:endParaRPr lang="en-US" dirty="0"/>
          </a:p>
          <a:p>
            <a:r>
              <a:rPr lang="en-US" dirty="0"/>
              <a:t>Examples of acknowledgments:</a:t>
            </a:r>
          </a:p>
          <a:p>
            <a:pPr lvl="1"/>
            <a:r>
              <a:rPr lang="en-US" dirty="0"/>
              <a:t>Sponsors – URSA, OSU-Cascades Undergraduate Fellowship, etc.</a:t>
            </a:r>
          </a:p>
          <a:p>
            <a:pPr lvl="1"/>
            <a:r>
              <a:rPr lang="en-US" dirty="0"/>
              <a:t>Any mentors </a:t>
            </a:r>
            <a:r>
              <a:rPr lang="en-US" i="1" dirty="0"/>
              <a:t>not already listed as coauthors</a:t>
            </a:r>
          </a:p>
          <a:p>
            <a:pPr lvl="1"/>
            <a:r>
              <a:rPr lang="en-US" dirty="0"/>
              <a:t>Helpers/collaborators</a:t>
            </a:r>
          </a:p>
          <a:p>
            <a:pPr lvl="1"/>
            <a:r>
              <a:rPr lang="en-US" dirty="0"/>
              <a:t>Property owners or study site facilitators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88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CF288-B035-EAC5-C004-9C9DE797B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327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Breakout Discussion  - What makes a good poster?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AD610-F068-34F7-7D0F-B6FAA43B7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400" b="0" i="0" dirty="0">
                <a:solidFill>
                  <a:srgbClr val="423E3C"/>
                </a:solidFill>
                <a:effectLst/>
                <a:latin typeface="Open Sans" panose="020B0606030504020204" pitchFamily="34" charset="0"/>
              </a:rPr>
              <a:t>Title is concise and draws interest from the audience. </a:t>
            </a:r>
          </a:p>
          <a:p>
            <a:pPr algn="just"/>
            <a:r>
              <a:rPr lang="en-US" sz="2400" b="0" i="0" dirty="0">
                <a:solidFill>
                  <a:srgbClr val="423E3C"/>
                </a:solidFill>
                <a:effectLst/>
                <a:latin typeface="Open Sans" panose="020B0606030504020204" pitchFamily="34" charset="0"/>
              </a:rPr>
              <a:t>Text is clear and big enough to read from a distance.</a:t>
            </a:r>
          </a:p>
          <a:p>
            <a:pPr algn="just"/>
            <a:r>
              <a:rPr lang="en-US" sz="2400" b="0" i="0" dirty="0">
                <a:solidFill>
                  <a:srgbClr val="423E3C"/>
                </a:solidFill>
                <a:effectLst/>
                <a:latin typeface="Open Sans" panose="020B0606030504020204" pitchFamily="34" charset="0"/>
              </a:rPr>
              <a:t>Bullet points and numbering make content easy to understand.</a:t>
            </a:r>
          </a:p>
          <a:p>
            <a:pPr algn="just"/>
            <a:r>
              <a:rPr lang="en-US" sz="2400" b="0" i="0" dirty="0">
                <a:solidFill>
                  <a:srgbClr val="423E3C"/>
                </a:solidFill>
                <a:effectLst/>
                <a:latin typeface="Open Sans" panose="020B0606030504020204" pitchFamily="34" charset="0"/>
              </a:rPr>
              <a:t>Theme should be consistent and pleasing to look at.</a:t>
            </a:r>
          </a:p>
          <a:p>
            <a:pPr algn="just"/>
            <a:r>
              <a:rPr lang="en-US" sz="2400" b="0" i="0" dirty="0">
                <a:solidFill>
                  <a:srgbClr val="423E3C"/>
                </a:solidFill>
                <a:effectLst/>
                <a:latin typeface="Open Sans" panose="020B0606030504020204" pitchFamily="34" charset="0"/>
              </a:rPr>
              <a:t>Not too </a:t>
            </a:r>
            <a:r>
              <a:rPr lang="en-US" sz="2400" b="0" i="0" dirty="0" err="1">
                <a:solidFill>
                  <a:srgbClr val="423E3C"/>
                </a:solidFill>
                <a:effectLst/>
                <a:latin typeface="Open Sans" panose="020B0606030504020204" pitchFamily="34" charset="0"/>
              </a:rPr>
              <a:t>texty</a:t>
            </a:r>
            <a:r>
              <a:rPr lang="en-US" sz="2400" b="0" i="0" dirty="0">
                <a:solidFill>
                  <a:srgbClr val="423E3C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423E3C"/>
                </a:solidFill>
                <a:latin typeface="Open Sans" panose="020B0606030504020204" pitchFamily="34" charset="0"/>
              </a:rPr>
              <a:t>Discuss these examples </a:t>
            </a:r>
          </a:p>
          <a:p>
            <a:pPr lvl="1" algn="just"/>
            <a:r>
              <a:rPr lang="en-US" sz="2000" dirty="0">
                <a:solidFill>
                  <a:srgbClr val="423E3C"/>
                </a:solidFill>
                <a:latin typeface="Open Sans" panose="020B0606030504020204" pitchFamily="34" charset="0"/>
              </a:rPr>
              <a:t>Did anyone bring a poster for review?</a:t>
            </a:r>
          </a:p>
          <a:p>
            <a:pPr lvl="1"/>
            <a:r>
              <a:rPr lang="en-US" dirty="0"/>
              <a:t>Posters from previous years can be accessed here: </a:t>
            </a:r>
          </a:p>
          <a:p>
            <a:pPr lvl="2"/>
            <a:r>
              <a:rPr lang="en-US" dirty="0">
                <a:hlinkClick r:id="rId2"/>
              </a:rPr>
              <a:t>https://oregonstate.box.com/s/733350f6vh0plkjpssybl58upm1741mb</a:t>
            </a:r>
            <a:r>
              <a:rPr lang="en-US" dirty="0"/>
              <a:t> </a:t>
            </a:r>
          </a:p>
          <a:p>
            <a:pPr lvl="1" algn="just"/>
            <a:r>
              <a:rPr lang="en-US" sz="2000" dirty="0">
                <a:solidFill>
                  <a:srgbClr val="423E3C"/>
                </a:solidFill>
                <a:latin typeface="Open Sans" panose="020B0606030504020204" pitchFamily="34" charset="0"/>
              </a:rPr>
              <a:t>Other examples at the OSU library web page (scroll down for the examples) -</a:t>
            </a:r>
          </a:p>
          <a:p>
            <a:pPr lvl="2" algn="just"/>
            <a:r>
              <a:rPr lang="en-US" dirty="0">
                <a:hlinkClick r:id="rId3"/>
              </a:rPr>
              <a:t>https://undergradresearch.oregonstate.edu/how-make-poster</a:t>
            </a:r>
            <a:r>
              <a:rPr lang="en-US" dirty="0">
                <a:solidFill>
                  <a:srgbClr val="423E3C"/>
                </a:solidFill>
                <a:latin typeface="Open Sans" panose="020B0606030504020204" pitchFamily="34" charset="0"/>
              </a:rPr>
              <a:t> </a:t>
            </a:r>
            <a:endParaRPr lang="en-US" sz="1600" b="0" i="0" dirty="0">
              <a:solidFill>
                <a:srgbClr val="423E3C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694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311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Open Sans</vt:lpstr>
      <vt:lpstr>Office Theme</vt:lpstr>
      <vt:lpstr>Poster Tips</vt:lpstr>
      <vt:lpstr>PowerPoint Presentation</vt:lpstr>
      <vt:lpstr>PowerPoint Presentation</vt:lpstr>
      <vt:lpstr>Pointers </vt:lpstr>
      <vt:lpstr>What does a poster include?  </vt:lpstr>
      <vt:lpstr>PowerPoint Presentation</vt:lpstr>
      <vt:lpstr>Don’t forget citatons &amp; acknowledgments! </vt:lpstr>
      <vt:lpstr>Breakout Discussion  - What makes a good poster?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Soren Kocurek-Orr</dc:creator>
  <cp:lastModifiedBy>Orr, Matthew R</cp:lastModifiedBy>
  <cp:revision>5</cp:revision>
  <dcterms:created xsi:type="dcterms:W3CDTF">2025-05-06T22:30:51Z</dcterms:created>
  <dcterms:modified xsi:type="dcterms:W3CDTF">2026-04-29T17:13:44Z</dcterms:modified>
</cp:coreProperties>
</file>